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1E0EB"/>
          </a:solidFill>
        </a:fill>
      </a:tcStyle>
    </a:wholeTbl>
    <a:band2H>
      <a:tcTxStyle b="def" i="def"/>
      <a:tcStyle>
        <a:tcBdr/>
        <a:fill>
          <a:solidFill>
            <a:srgbClr val="EAF0F5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F3E8D2"/>
          </a:solidFill>
        </a:fill>
      </a:tcStyle>
    </a:wholeTbl>
    <a:band2H>
      <a:tcTxStyle b="def" i="def"/>
      <a:tcStyle>
        <a:tcBdr/>
        <a:fill>
          <a:solidFill>
            <a:srgbClr val="F9F4EA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9D3DE"/>
          </a:solidFill>
        </a:fill>
      </a:tcStyle>
    </a:wholeTbl>
    <a:band2H>
      <a:tcTxStyle b="def" i="def"/>
      <a:tcStyle>
        <a:tcBdr/>
        <a:fill>
          <a:solidFill>
            <a:srgbClr val="EDEAE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8ED"/>
          </a:solidFill>
        </a:fill>
      </a:tcStyle>
    </a:wholeTbl>
    <a:band2H>
      <a:tcTxStyle b="def" i="def"/>
      <a:tcStyle>
        <a:tcBdr/>
        <a:fill>
          <a:solidFill>
            <a:srgbClr val="86837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6837F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CACDD8"/>
          </a:solidFill>
        </a:fill>
      </a:tcStyle>
    </a:wholeTbl>
    <a:band2H>
      <a:tcTxStyle b="def" i="def"/>
      <a:tcStyle>
        <a:tcBdr/>
        <a:fill>
          <a:solidFill>
            <a:srgbClr val="E6E8ED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508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254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ingbat_hd.png" descr="dingbat_h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4704" y="7385050"/>
            <a:ext cx="10754592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itle Text"/>
          <p:cNvSpPr txBox="1"/>
          <p:nvPr>
            <p:ph type="title"/>
          </p:nvPr>
        </p:nvSpPr>
        <p:spPr>
          <a:xfrm>
            <a:off x="3454400" y="3200400"/>
            <a:ext cx="17475200" cy="3962400"/>
          </a:xfrm>
          <a:prstGeom prst="rect">
            <a:avLst/>
          </a:prstGeom>
        </p:spPr>
        <p:txBody>
          <a:bodyPr anchor="b"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3454400" y="8305800"/>
            <a:ext cx="17475200" cy="198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95149" y="13227049"/>
            <a:ext cx="419101" cy="508001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ody Level One…"/>
          <p:cNvSpPr txBox="1"/>
          <p:nvPr>
            <p:ph type="body" sz="quarter" idx="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/>
            </a:lvl1pPr>
            <a:lvl2pPr marL="10444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2pPr>
            <a:lvl3pPr marL="17175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3pPr>
            <a:lvl4pPr marL="23906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4pPr>
            <a:lvl5pPr marL="30637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“Type a quote here.”"/>
          <p:cNvSpPr txBox="1"/>
          <p:nvPr>
            <p:ph type="body" sz="quarter" idx="21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3400"/>
              </a:spcBef>
              <a:buSzTx/>
              <a:buNone/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mall city built into a hillside overlooking the ocean"/>
          <p:cNvSpPr/>
          <p:nvPr>
            <p:ph type="pic" idx="21"/>
          </p:nvPr>
        </p:nvSpPr>
        <p:spPr>
          <a:xfrm>
            <a:off x="3310" y="5000"/>
            <a:ext cx="24422103" cy="172012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mall city built into a hillside overlooking the ocean"/>
          <p:cNvSpPr/>
          <p:nvPr>
            <p:ph type="pic" idx="21"/>
          </p:nvPr>
        </p:nvSpPr>
        <p:spPr>
          <a:xfrm>
            <a:off x="2438400" y="-482600"/>
            <a:ext cx="19507200" cy="137395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3454400" y="10287000"/>
            <a:ext cx="17475200" cy="1638300"/>
          </a:xfrm>
          <a:prstGeom prst="rect">
            <a:avLst/>
          </a:prstGeom>
        </p:spPr>
        <p:txBody>
          <a:bodyPr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3454400" y="11912600"/>
            <a:ext cx="174752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2387600" y="5308600"/>
            <a:ext cx="19621500" cy="3111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mall city built into a hillside overlooking the ocean"/>
          <p:cNvSpPr/>
          <p:nvPr>
            <p:ph type="pic" idx="21"/>
          </p:nvPr>
        </p:nvSpPr>
        <p:spPr>
          <a:xfrm>
            <a:off x="11099182" y="1524000"/>
            <a:ext cx="15562609" cy="1096125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447800" y="3708400"/>
            <a:ext cx="11341100" cy="3429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447800" y="7150100"/>
            <a:ext cx="11341100" cy="4813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2387600" y="4330700"/>
            <a:ext cx="196215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mall city built into a hillside overlooking the ocean"/>
          <p:cNvSpPr/>
          <p:nvPr>
            <p:ph type="pic" sz="half" idx="21"/>
          </p:nvPr>
        </p:nvSpPr>
        <p:spPr>
          <a:xfrm>
            <a:off x="12331700" y="4673600"/>
            <a:ext cx="10742483" cy="7566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tone building in Morocco with ocean and sky in the background"/>
          <p:cNvSpPr/>
          <p:nvPr>
            <p:ph type="pic" sz="half" idx="21"/>
          </p:nvPr>
        </p:nvSpPr>
        <p:spPr>
          <a:xfrm>
            <a:off x="12494231" y="6705600"/>
            <a:ext cx="10404087" cy="692476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mall city built into a hillside overlooking the ocean"/>
          <p:cNvSpPr/>
          <p:nvPr>
            <p:ph type="pic" sz="half" idx="22"/>
          </p:nvPr>
        </p:nvSpPr>
        <p:spPr>
          <a:xfrm>
            <a:off x="11289407" y="1189546"/>
            <a:ext cx="11582401" cy="81578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atural stone arch on a beach in Morocco"/>
          <p:cNvSpPr/>
          <p:nvPr>
            <p:ph type="pic" idx="23"/>
          </p:nvPr>
        </p:nvSpPr>
        <p:spPr>
          <a:xfrm>
            <a:off x="1651000" y="-1193800"/>
            <a:ext cx="10502900" cy="1611052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387600" y="1295400"/>
            <a:ext cx="19621500" cy="1112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5149" y="13233399"/>
            <a:ext cx="419101" cy="508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 i="0" sz="2400">
                <a:solidFill>
                  <a:srgbClr val="F3F1DF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80000"/>
                    </a:srgbClr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titleStyle>
    <p:bodyStyle>
      <a:lvl1pPr marL="6731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13462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20193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26924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33655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40386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47117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53848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60579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1.png"/><Relationship Id="rId4" Type="http://schemas.openxmlformats.org/officeDocument/2006/relationships/hyperlink" Target="https://public.tableau.com/app/profile/anthony.costa1548/viz/HeartFailureVisualisations/Story1?publish=yes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machine-learning.jpeg" descr="machine-learning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720225" y="668838"/>
            <a:ext cx="20899069" cy="9406526"/>
          </a:xfrm>
          <a:prstGeom prst="rect">
            <a:avLst/>
          </a:prstGeom>
        </p:spPr>
      </p:pic>
      <p:sp>
        <p:nvSpPr>
          <p:cNvPr id="121" name="Heart Failure Prediction Using Machine Learning"/>
          <p:cNvSpPr txBox="1"/>
          <p:nvPr>
            <p:ph type="title"/>
          </p:nvPr>
        </p:nvSpPr>
        <p:spPr>
          <a:xfrm>
            <a:off x="3432159" y="10520423"/>
            <a:ext cx="17475203" cy="1373128"/>
          </a:xfrm>
          <a:prstGeom prst="rect">
            <a:avLst/>
          </a:prstGeom>
        </p:spPr>
        <p:txBody>
          <a:bodyPr/>
          <a:lstStyle>
            <a:lvl1pPr defTabSz="503555">
              <a:defRPr sz="6400">
                <a:effectLst>
                  <a:outerShdw sx="100000" sy="100000" kx="0" ky="0" algn="b" rotWithShape="0" blurRad="12700" dist="1549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Heart Failure Prediction Using Machine Learning</a:t>
            </a:r>
          </a:p>
        </p:txBody>
      </p:sp>
      <p:sp>
        <p:nvSpPr>
          <p:cNvPr id="122" name="Anthony Costa, Jonathan Diaz, Sarah Kim, Aakash Nagalapura"/>
          <p:cNvSpPr txBox="1"/>
          <p:nvPr>
            <p:ph type="body" sz="quarter" idx="1"/>
          </p:nvPr>
        </p:nvSpPr>
        <p:spPr>
          <a:xfrm>
            <a:off x="3454400" y="12065000"/>
            <a:ext cx="17475200" cy="914400"/>
          </a:xfrm>
          <a:prstGeom prst="rect">
            <a:avLst/>
          </a:prstGeom>
        </p:spPr>
        <p:txBody>
          <a:bodyPr/>
          <a:lstStyle>
            <a:lvl1pPr>
              <a:defRPr i="0" sz="3400"/>
            </a:lvl1pPr>
          </a:lstStyle>
          <a:p>
            <a:pPr/>
            <a:r>
              <a:t>Anthony Costa, Jonathan Diaz, Sarah Kim, Aakash Nagalapura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Feature Importance"/>
          <p:cNvSpPr txBox="1"/>
          <p:nvPr>
            <p:ph type="ctrTitle"/>
          </p:nvPr>
        </p:nvSpPr>
        <p:spPr>
          <a:xfrm>
            <a:off x="3454399" y="1644931"/>
            <a:ext cx="17097583" cy="1090154"/>
          </a:xfrm>
          <a:prstGeom prst="rect">
            <a:avLst/>
          </a:prstGeom>
        </p:spPr>
        <p:txBody>
          <a:bodyPr/>
          <a:lstStyle>
            <a:lvl1pPr defTabSz="511809">
              <a:defRPr sz="6572">
                <a:effectLst>
                  <a:outerShdw sx="100000" sy="100000" kx="0" ky="0" algn="b" rotWithShape="0" blurRad="15748" dist="15748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Feature Importance</a:t>
            </a:r>
          </a:p>
        </p:txBody>
      </p:sp>
      <p:grpSp>
        <p:nvGrpSpPr>
          <p:cNvPr id="186" name="Image Gallery"/>
          <p:cNvGrpSpPr/>
          <p:nvPr/>
        </p:nvGrpSpPr>
        <p:grpSpPr>
          <a:xfrm>
            <a:off x="2370666" y="3092450"/>
            <a:ext cx="19642668" cy="10236201"/>
            <a:chOff x="0" y="0"/>
            <a:chExt cx="19642666" cy="10236200"/>
          </a:xfrm>
        </p:grpSpPr>
        <p:pic>
          <p:nvPicPr>
            <p:cNvPr id="184" name="feature_importance.png" descr="feature_importance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3874485" y="0"/>
              <a:ext cx="12422738" cy="9156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5" name="Caption"/>
            <p:cNvSpPr/>
            <p:nvPr/>
          </p:nvSpPr>
          <p:spPr>
            <a:xfrm>
              <a:off x="0" y="9232900"/>
              <a:ext cx="19642667" cy="1003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Decision Tree"/>
          <p:cNvSpPr txBox="1"/>
          <p:nvPr>
            <p:ph type="title"/>
          </p:nvPr>
        </p:nvSpPr>
        <p:spPr>
          <a:xfrm>
            <a:off x="3454399" y="1052976"/>
            <a:ext cx="17475202" cy="1323244"/>
          </a:xfrm>
          <a:prstGeom prst="rect">
            <a:avLst/>
          </a:prstGeom>
        </p:spPr>
        <p:txBody>
          <a:bodyPr/>
          <a:lstStyle>
            <a:lvl1pPr defTabSz="626058">
              <a:defRPr sz="7979">
                <a:effectLst>
                  <a:outerShdw sx="100000" sy="100000" kx="0" ky="0" algn="b" rotWithShape="0" blurRad="20066" dist="19263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Decision Tree</a:t>
            </a:r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822" y="2676400"/>
            <a:ext cx="20280356" cy="10432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Any Questions?"/>
          <p:cNvSpPr txBox="1"/>
          <p:nvPr>
            <p:ph type="title"/>
          </p:nvPr>
        </p:nvSpPr>
        <p:spPr>
          <a:xfrm>
            <a:off x="3454400" y="10759329"/>
            <a:ext cx="17475200" cy="1638302"/>
          </a:xfrm>
          <a:prstGeom prst="rect">
            <a:avLst/>
          </a:prstGeom>
        </p:spPr>
        <p:txBody>
          <a:bodyPr/>
          <a:lstStyle>
            <a:lvl1pPr defTabSz="792479">
              <a:defRPr sz="10100">
                <a:effectLst>
                  <a:outerShdw sx="100000" sy="100000" kx="0" ky="0" algn="b" rotWithShape="0" blurRad="25400" dist="2438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Any Questions?</a:t>
            </a:r>
          </a:p>
        </p:txBody>
      </p:sp>
      <p:grpSp>
        <p:nvGrpSpPr>
          <p:cNvPr id="194" name="Image Gallery"/>
          <p:cNvGrpSpPr/>
          <p:nvPr/>
        </p:nvGrpSpPr>
        <p:grpSpPr>
          <a:xfrm>
            <a:off x="2358509" y="1073753"/>
            <a:ext cx="19666982" cy="9282494"/>
            <a:chOff x="0" y="0"/>
            <a:chExt cx="19666980" cy="9282493"/>
          </a:xfrm>
        </p:grpSpPr>
        <p:pic>
          <p:nvPicPr>
            <p:cNvPr id="192" name="pngegg (2).png" descr="pngegg (2)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256543" y="0"/>
              <a:ext cx="5153895" cy="85966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3" name="Caption"/>
            <p:cNvSpPr txBox="1"/>
            <p:nvPr/>
          </p:nvSpPr>
          <p:spPr>
            <a:xfrm>
              <a:off x="-1" y="8672893"/>
              <a:ext cx="1966698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hank you!!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eart Failure Prediction Dataset"/>
          <p:cNvSpPr txBox="1"/>
          <p:nvPr>
            <p:ph type="ctrTitle"/>
          </p:nvPr>
        </p:nvSpPr>
        <p:spPr>
          <a:xfrm>
            <a:off x="3454399" y="1525797"/>
            <a:ext cx="17475202" cy="1727140"/>
          </a:xfrm>
          <a:prstGeom prst="rect">
            <a:avLst/>
          </a:prstGeom>
        </p:spPr>
        <p:txBody>
          <a:bodyPr/>
          <a:lstStyle>
            <a:lvl1pPr>
              <a:defRPr sz="9800"/>
            </a:lvl1pPr>
          </a:lstStyle>
          <a:p>
            <a:pPr/>
            <a:r>
              <a:t>Heart Failure Prediction Dataset</a:t>
            </a:r>
          </a:p>
        </p:txBody>
      </p:sp>
      <p:sp>
        <p:nvSpPr>
          <p:cNvPr id="125" name="Source: The dataset is a combination of 5 independent sets combined over 11 common features…"/>
          <p:cNvSpPr txBox="1"/>
          <p:nvPr/>
        </p:nvSpPr>
        <p:spPr>
          <a:xfrm>
            <a:off x="2157713" y="3835975"/>
            <a:ext cx="10208991" cy="8260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693419">
              <a:lnSpc>
                <a:spcPct val="120000"/>
              </a:lnSpc>
              <a:spcBef>
                <a:spcPts val="3200"/>
              </a:spcBef>
              <a:defRPr i="0" sz="4200" u="sng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Source</a:t>
            </a:r>
            <a:r>
              <a:rPr u="none"/>
              <a:t>: The dataset is a combination of 5 independent sets combined over 11 common features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Cleveland: 303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Hungary: 294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Switzerland: 123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Long Beach, VA: 200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Stalog (Heart): 270 observations</a:t>
            </a:r>
          </a:p>
        </p:txBody>
      </p:sp>
      <p:sp>
        <p:nvSpPr>
          <p:cNvPr id="126" name="The 11 features:…"/>
          <p:cNvSpPr txBox="1"/>
          <p:nvPr>
            <p:ph type="subTitle" sz="quarter" idx="1"/>
          </p:nvPr>
        </p:nvSpPr>
        <p:spPr>
          <a:xfrm>
            <a:off x="13166588" y="4016304"/>
            <a:ext cx="4270782" cy="7899402"/>
          </a:xfrm>
          <a:prstGeom prst="rect">
            <a:avLst/>
          </a:prstGeom>
        </p:spPr>
        <p:txBody>
          <a:bodyPr anchor="ctr"/>
          <a:lstStyle/>
          <a:p>
            <a:pPr algn="l" defTabSz="627379">
              <a:spcBef>
                <a:spcPts val="2900"/>
              </a:spcBef>
              <a:defRPr i="0" sz="3800" u="sng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The 11 features</a:t>
            </a:r>
            <a:r>
              <a:rPr u="none"/>
              <a:t>: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Age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Sex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Chest pain type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Resting BP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Cholesterol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Fasting Blood Sugar</a:t>
            </a:r>
          </a:p>
        </p:txBody>
      </p:sp>
      <p:sp>
        <p:nvSpPr>
          <p:cNvPr id="127" name="Resting ECG…"/>
          <p:cNvSpPr txBox="1"/>
          <p:nvPr/>
        </p:nvSpPr>
        <p:spPr>
          <a:xfrm>
            <a:off x="18030612" y="4626531"/>
            <a:ext cx="5843662" cy="732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Resting ECG 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Max Heart Rate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Exercise-Induced Angina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Oldpeak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ST Slope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Heart Disease </a:t>
            </a:r>
          </a:p>
        </p:txBody>
      </p:sp>
      <p:sp>
        <p:nvSpPr>
          <p:cNvPr id="128" name="Line"/>
          <p:cNvSpPr/>
          <p:nvPr/>
        </p:nvSpPr>
        <p:spPr>
          <a:xfrm flipV="1">
            <a:off x="12560645" y="3794769"/>
            <a:ext cx="3" cy="8260062"/>
          </a:xfrm>
          <a:prstGeom prst="line">
            <a:avLst/>
          </a:prstGeom>
          <a:ln w="25400">
            <a:solidFill>
              <a:srgbClr val="EFD8A2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6837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rends in the Dataset"/>
          <p:cNvSpPr txBox="1"/>
          <p:nvPr>
            <p:ph type="ctrTitle"/>
          </p:nvPr>
        </p:nvSpPr>
        <p:spPr>
          <a:xfrm>
            <a:off x="1742205" y="2035636"/>
            <a:ext cx="11122167" cy="1929286"/>
          </a:xfrm>
          <a:prstGeom prst="rect">
            <a:avLst/>
          </a:prstGeom>
        </p:spPr>
        <p:txBody>
          <a:bodyPr/>
          <a:lstStyle>
            <a:lvl1pPr defTabSz="734694">
              <a:defRPr sz="9400">
                <a:effectLst>
                  <a:outerShdw sx="100000" sy="100000" kx="0" ky="0" algn="b" rotWithShape="0" blurRad="25400" dist="22606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Trends in the Dataset</a:t>
            </a:r>
          </a:p>
        </p:txBody>
      </p:sp>
      <p:grpSp>
        <p:nvGrpSpPr>
          <p:cNvPr id="133" name="Image Gallery"/>
          <p:cNvGrpSpPr/>
          <p:nvPr/>
        </p:nvGrpSpPr>
        <p:grpSpPr>
          <a:xfrm>
            <a:off x="13647078" y="7055815"/>
            <a:ext cx="9872262" cy="6292240"/>
            <a:chOff x="0" y="0"/>
            <a:chExt cx="9872260" cy="6292238"/>
          </a:xfrm>
        </p:grpSpPr>
        <p:pic>
          <p:nvPicPr>
            <p:cNvPr id="131" name="heart disease ratio.png" descr="heart disease ratio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872262" cy="52725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2" name="Caption"/>
            <p:cNvSpPr txBox="1"/>
            <p:nvPr/>
          </p:nvSpPr>
          <p:spPr>
            <a:xfrm>
              <a:off x="0" y="5682638"/>
              <a:ext cx="987226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grpSp>
        <p:nvGrpSpPr>
          <p:cNvPr id="136" name="Image Gallery"/>
          <p:cNvGrpSpPr/>
          <p:nvPr/>
        </p:nvGrpSpPr>
        <p:grpSpPr>
          <a:xfrm>
            <a:off x="13647078" y="1544044"/>
            <a:ext cx="9872262" cy="6098481"/>
            <a:chOff x="0" y="0"/>
            <a:chExt cx="9872260" cy="6098480"/>
          </a:xfrm>
        </p:grpSpPr>
        <p:pic>
          <p:nvPicPr>
            <p:cNvPr id="134" name="Sex Ratio.png" descr="Sex Ratio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872262" cy="52725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5" name="Caption"/>
            <p:cNvSpPr txBox="1"/>
            <p:nvPr/>
          </p:nvSpPr>
          <p:spPr>
            <a:xfrm>
              <a:off x="0" y="5488880"/>
              <a:ext cx="987226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grpSp>
        <p:nvGrpSpPr>
          <p:cNvPr id="139" name="Image Gallery"/>
          <p:cNvGrpSpPr/>
          <p:nvPr/>
        </p:nvGrpSpPr>
        <p:grpSpPr>
          <a:xfrm>
            <a:off x="1454554" y="4801961"/>
            <a:ext cx="11697469" cy="8353873"/>
            <a:chOff x="0" y="0"/>
            <a:chExt cx="11697467" cy="8353871"/>
          </a:xfrm>
        </p:grpSpPr>
        <p:pic>
          <p:nvPicPr>
            <p:cNvPr id="137" name="Screenshot 2023-06-11 at 8.21.15 PM.png" descr="Screenshot 2023-06-11 at 8.21.15 P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11697469" cy="76025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8" name="Caption"/>
            <p:cNvSpPr txBox="1"/>
            <p:nvPr/>
          </p:nvSpPr>
          <p:spPr>
            <a:xfrm>
              <a:off x="-1" y="7744271"/>
              <a:ext cx="1169746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More Trends.."/>
          <p:cNvSpPr txBox="1"/>
          <p:nvPr>
            <p:ph type="ctrTitle"/>
          </p:nvPr>
        </p:nvSpPr>
        <p:spPr>
          <a:xfrm>
            <a:off x="2232618" y="1957458"/>
            <a:ext cx="8555519" cy="1642215"/>
          </a:xfrm>
          <a:prstGeom prst="rect">
            <a:avLst/>
          </a:prstGeom>
        </p:spPr>
        <p:txBody>
          <a:bodyPr/>
          <a:lstStyle>
            <a:lvl1pPr defTabSz="792479">
              <a:defRPr sz="10100">
                <a:effectLst>
                  <a:outerShdw sx="100000" sy="100000" kx="0" ky="0" algn="b" rotWithShape="0" blurRad="25400" dist="2438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More Trends..</a:t>
            </a:r>
          </a:p>
        </p:txBody>
      </p:sp>
      <p:grpSp>
        <p:nvGrpSpPr>
          <p:cNvPr id="144" name="Image Gallery"/>
          <p:cNvGrpSpPr/>
          <p:nvPr/>
        </p:nvGrpSpPr>
        <p:grpSpPr>
          <a:xfrm>
            <a:off x="12089982" y="1517073"/>
            <a:ext cx="11637013" cy="11465154"/>
            <a:chOff x="0" y="0"/>
            <a:chExt cx="11637011" cy="11465153"/>
          </a:xfrm>
        </p:grpSpPr>
        <p:pic>
          <p:nvPicPr>
            <p:cNvPr id="142" name="Screenshot 2023-06-11 at 8.20.58 PM.png" descr="Screenshot 2023-06-11 at 8.20.58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-1"/>
              <a:ext cx="11637012" cy="106818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" name="Caption"/>
            <p:cNvSpPr txBox="1"/>
            <p:nvPr/>
          </p:nvSpPr>
          <p:spPr>
            <a:xfrm>
              <a:off x="-1" y="10855552"/>
              <a:ext cx="11637013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pic>
        <p:nvPicPr>
          <p:cNvPr id="14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86044" y="4589074"/>
            <a:ext cx="8942695" cy="75818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1780" y="4589074"/>
            <a:ext cx="1653022" cy="7581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Limitations"/>
          <p:cNvSpPr txBox="1"/>
          <p:nvPr>
            <p:ph type="ctrTitle"/>
          </p:nvPr>
        </p:nvSpPr>
        <p:spPr>
          <a:xfrm>
            <a:off x="3454400" y="1901378"/>
            <a:ext cx="17475202" cy="1748473"/>
          </a:xfrm>
          <a:prstGeom prst="rect">
            <a:avLst/>
          </a:prstGeom>
        </p:spPr>
        <p:txBody>
          <a:bodyPr/>
          <a:lstStyle/>
          <a:p>
            <a:pPr/>
            <a:r>
              <a:t>Limitations</a:t>
            </a:r>
          </a:p>
        </p:txBody>
      </p:sp>
      <p:sp>
        <p:nvSpPr>
          <p:cNvPr id="149" name="Limited number of observations - only 1000…"/>
          <p:cNvSpPr txBox="1"/>
          <p:nvPr>
            <p:ph type="subTitle" sz="half" idx="1"/>
          </p:nvPr>
        </p:nvSpPr>
        <p:spPr>
          <a:xfrm>
            <a:off x="3454400" y="4464830"/>
            <a:ext cx="17475200" cy="6411941"/>
          </a:xfrm>
          <a:prstGeom prst="rect">
            <a:avLst/>
          </a:prstGeom>
        </p:spPr>
        <p:txBody>
          <a:bodyPr/>
          <a:lstStyle/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Limited number of observations - only 1000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Comorbidity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No specific time frame</a:t>
            </a:r>
          </a:p>
        </p:txBody>
      </p:sp>
      <p:grpSp>
        <p:nvGrpSpPr>
          <p:cNvPr id="152" name="Image Gallery"/>
          <p:cNvGrpSpPr/>
          <p:nvPr/>
        </p:nvGrpSpPr>
        <p:grpSpPr>
          <a:xfrm>
            <a:off x="12436612" y="3792002"/>
            <a:ext cx="14101900" cy="10169327"/>
            <a:chOff x="0" y="0"/>
            <a:chExt cx="14101898" cy="10169326"/>
          </a:xfrm>
        </p:grpSpPr>
        <p:pic>
          <p:nvPicPr>
            <p:cNvPr id="150" name="pngegg (1).png" descr="pngegg (1)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469195" y="-1"/>
              <a:ext cx="9483527" cy="94835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1" name="Caption"/>
            <p:cNvSpPr txBox="1"/>
            <p:nvPr/>
          </p:nvSpPr>
          <p:spPr>
            <a:xfrm>
              <a:off x="-1" y="9559725"/>
              <a:ext cx="14101900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eneral Overview"/>
          <p:cNvSpPr txBox="1"/>
          <p:nvPr>
            <p:ph type="title"/>
          </p:nvPr>
        </p:nvSpPr>
        <p:spPr>
          <a:xfrm>
            <a:off x="2244055" y="988015"/>
            <a:ext cx="10924862" cy="1638302"/>
          </a:xfrm>
          <a:prstGeom prst="rect">
            <a:avLst/>
          </a:prstGeom>
        </p:spPr>
        <p:txBody>
          <a:bodyPr/>
          <a:lstStyle>
            <a:lvl1pPr>
              <a:defRPr sz="9500"/>
            </a:lvl1pPr>
          </a:lstStyle>
          <a:p>
            <a:pPr/>
            <a:r>
              <a:t>General Overview</a:t>
            </a:r>
          </a:p>
        </p:txBody>
      </p:sp>
      <p:sp>
        <p:nvSpPr>
          <p:cNvPr id="155" name="More data from male patients…"/>
          <p:cNvSpPr txBox="1"/>
          <p:nvPr>
            <p:ph type="body" sz="quarter" idx="1"/>
          </p:nvPr>
        </p:nvSpPr>
        <p:spPr>
          <a:xfrm>
            <a:off x="2273575" y="2933785"/>
            <a:ext cx="10865822" cy="3882142"/>
          </a:xfrm>
          <a:prstGeom prst="rect">
            <a:avLst/>
          </a:prstGeom>
        </p:spPr>
        <p:txBody>
          <a:bodyPr/>
          <a:lstStyle/>
          <a:p>
            <a:pPr marL="533836" indent="-533836" algn="l">
              <a:buSzPct val="50000"/>
              <a:buBlip>
                <a:blip r:embed="rId2"/>
              </a:buBlip>
              <a:defRPr i="0" sz="4300"/>
            </a:pPr>
            <a:r>
              <a:t>More data from male patients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4300"/>
            </a:pPr>
            <a:r>
              <a:t>Highest number of cases for patients in the mid-50’s age range</a:t>
            </a:r>
          </a:p>
        </p:txBody>
      </p:sp>
      <p:sp>
        <p:nvSpPr>
          <p:cNvPr id="156" name="Arrow"/>
          <p:cNvSpPr/>
          <p:nvPr/>
        </p:nvSpPr>
        <p:spPr>
          <a:xfrm>
            <a:off x="2437659" y="5721705"/>
            <a:ext cx="1663671" cy="869086"/>
          </a:xfrm>
          <a:prstGeom prst="rightArrow">
            <a:avLst>
              <a:gd name="adj1" fmla="val 32000"/>
              <a:gd name="adj2" fmla="val 82737"/>
            </a:avLst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F3F1DF"/>
                </a:solidFill>
                <a:effectLst/>
              </a:defRPr>
            </a:pPr>
          </a:p>
        </p:txBody>
      </p:sp>
      <p:sp>
        <p:nvSpPr>
          <p:cNvPr id="157" name="Tableau"/>
          <p:cNvSpPr txBox="1"/>
          <p:nvPr/>
        </p:nvSpPr>
        <p:spPr>
          <a:xfrm>
            <a:off x="4332530" y="5616497"/>
            <a:ext cx="2573021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 algn="l">
              <a:lnSpc>
                <a:spcPct val="120000"/>
              </a:lnSpc>
              <a:defRPr sz="6400" u="sng">
                <a:solidFill>
                  <a:schemeClr val="accent3"/>
                </a:solidFill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Tableau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985448" y="4190872"/>
            <a:ext cx="2930065" cy="35989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230193" y="1195418"/>
            <a:ext cx="6432296" cy="666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42720" y="8179351"/>
            <a:ext cx="22898559" cy="4667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Exercise-Induced Angina"/>
          <p:cNvSpPr txBox="1"/>
          <p:nvPr>
            <p:ph type="ctrTitle"/>
          </p:nvPr>
        </p:nvSpPr>
        <p:spPr>
          <a:xfrm>
            <a:off x="1545939" y="2787112"/>
            <a:ext cx="8143125" cy="1660143"/>
          </a:xfrm>
          <a:prstGeom prst="rect">
            <a:avLst/>
          </a:prstGeom>
        </p:spPr>
        <p:txBody>
          <a:bodyPr/>
          <a:lstStyle>
            <a:lvl1pPr defTabSz="487044">
              <a:defRPr sz="5800">
                <a:effectLst>
                  <a:outerShdw sx="100000" sy="100000" kx="0" ky="0" algn="b" rotWithShape="0" blurRad="12700" dist="14985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Exercise-Induced Angina</a:t>
            </a:r>
          </a:p>
        </p:txBody>
      </p:sp>
      <p:sp>
        <p:nvSpPr>
          <p:cNvPr id="163" name="We see different patterns in patients that test positive for heart disease compared to those that do not."/>
          <p:cNvSpPr txBox="1"/>
          <p:nvPr>
            <p:ph type="subTitle" sz="quarter" idx="1"/>
          </p:nvPr>
        </p:nvSpPr>
        <p:spPr>
          <a:xfrm>
            <a:off x="1624122" y="8619305"/>
            <a:ext cx="7986757" cy="3733559"/>
          </a:xfrm>
          <a:prstGeom prst="rect">
            <a:avLst/>
          </a:prstGeom>
        </p:spPr>
        <p:txBody>
          <a:bodyPr/>
          <a:lstStyle>
            <a:lvl1pPr>
              <a:defRPr i="0"/>
            </a:lvl1pPr>
          </a:lstStyle>
          <a:p>
            <a:pPr/>
            <a:r>
              <a:t>We see different patterns in patients that test positive for heart disease compared to those that do not.</a:t>
            </a:r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50177" y="512071"/>
            <a:ext cx="14105130" cy="6210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56079" y="7091009"/>
            <a:ext cx="14094121" cy="62102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sting ECG"/>
          <p:cNvSpPr txBox="1"/>
          <p:nvPr>
            <p:ph type="title"/>
          </p:nvPr>
        </p:nvSpPr>
        <p:spPr>
          <a:xfrm>
            <a:off x="3454399" y="1278119"/>
            <a:ext cx="17475201" cy="1246808"/>
          </a:xfrm>
          <a:prstGeom prst="rect">
            <a:avLst/>
          </a:prstGeom>
        </p:spPr>
        <p:txBody>
          <a:bodyPr/>
          <a:lstStyle>
            <a:lvl1pPr defTabSz="586104">
              <a:defRPr sz="7500">
                <a:effectLst>
                  <a:outerShdw sx="100000" sy="100000" kx="0" ky="0" algn="b" rotWithShape="0" blurRad="12700" dist="1803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Resting ECG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198" y="3126290"/>
            <a:ext cx="10177693" cy="8990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31652" y="3126290"/>
            <a:ext cx="10088149" cy="89905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Finding the Right Model.."/>
          <p:cNvSpPr txBox="1"/>
          <p:nvPr>
            <p:ph type="ctrTitle"/>
          </p:nvPr>
        </p:nvSpPr>
        <p:spPr>
          <a:xfrm>
            <a:off x="3454400" y="230669"/>
            <a:ext cx="17475202" cy="2756211"/>
          </a:xfrm>
          <a:prstGeom prst="rect">
            <a:avLst/>
          </a:prstGeom>
        </p:spPr>
        <p:txBody>
          <a:bodyPr/>
          <a:lstStyle/>
          <a:p>
            <a:pPr/>
            <a:r>
              <a:t>Finding the Right Model..</a:t>
            </a:r>
          </a:p>
        </p:txBody>
      </p:sp>
      <p:sp>
        <p:nvSpPr>
          <p:cNvPr id="172" name="Double-click to ed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75" name="Image Gallery"/>
          <p:cNvGrpSpPr/>
          <p:nvPr/>
        </p:nvGrpSpPr>
        <p:grpSpPr>
          <a:xfrm>
            <a:off x="3431690" y="3498896"/>
            <a:ext cx="4648547" cy="9832993"/>
            <a:chOff x="0" y="0"/>
            <a:chExt cx="4648546" cy="9832992"/>
          </a:xfrm>
        </p:grpSpPr>
        <p:pic>
          <p:nvPicPr>
            <p:cNvPr id="173" name="Screenshot 2023-06-11 at 8.21.53 PM.png" descr="Screenshot 2023-06-11 at 8.21.53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7964" y="0"/>
              <a:ext cx="4512617" cy="91471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Decision Tree"/>
            <p:cNvSpPr txBox="1"/>
            <p:nvPr/>
          </p:nvSpPr>
          <p:spPr>
            <a:xfrm>
              <a:off x="-1" y="9223392"/>
              <a:ext cx="464854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>
                <a:defRPr i="0" sz="3000">
                  <a:solidFill>
                    <a:srgbClr val="ACA8A4">
                      <a:alpha val="80000"/>
                    </a:srgbClr>
                  </a:solidFill>
                </a:defRPr>
              </a:pPr>
              <a:r>
                <a:t>Decision</a:t>
              </a:r>
              <a:r>
                <a:rPr i="1"/>
                <a:t> </a:t>
              </a:r>
              <a:r>
                <a:t>Tree</a:t>
              </a:r>
            </a:p>
          </p:txBody>
        </p:sp>
      </p:grpSp>
      <p:grpSp>
        <p:nvGrpSpPr>
          <p:cNvPr id="178" name="Image Gallery"/>
          <p:cNvGrpSpPr/>
          <p:nvPr/>
        </p:nvGrpSpPr>
        <p:grpSpPr>
          <a:xfrm>
            <a:off x="9741106" y="3509700"/>
            <a:ext cx="4648548" cy="9811385"/>
            <a:chOff x="0" y="0"/>
            <a:chExt cx="4648546" cy="9811383"/>
          </a:xfrm>
        </p:grpSpPr>
        <p:pic>
          <p:nvPicPr>
            <p:cNvPr id="176" name="Screenshot 2023-06-11 at 8.22.09 PM.png" descr="Screenshot 2023-06-11 at 8.22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4912" y="0"/>
              <a:ext cx="4478723" cy="91255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7" name="Random Forest"/>
            <p:cNvSpPr txBox="1"/>
            <p:nvPr/>
          </p:nvSpPr>
          <p:spPr>
            <a:xfrm>
              <a:off x="0" y="9201783"/>
              <a:ext cx="464854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i="0" sz="3000">
                  <a:solidFill>
                    <a:srgbClr val="B0ACA8">
                      <a:alpha val="80000"/>
                    </a:srgbClr>
                  </a:solidFill>
                </a:defRPr>
              </a:lvl1pPr>
            </a:lstStyle>
            <a:p>
              <a:pPr/>
              <a:r>
                <a:t>Random Forest</a:t>
              </a:r>
            </a:p>
          </p:txBody>
        </p:sp>
      </p:grpSp>
      <p:grpSp>
        <p:nvGrpSpPr>
          <p:cNvPr id="181" name="Image Gallery"/>
          <p:cNvGrpSpPr/>
          <p:nvPr/>
        </p:nvGrpSpPr>
        <p:grpSpPr>
          <a:xfrm>
            <a:off x="16050523" y="3498896"/>
            <a:ext cx="4422995" cy="9931173"/>
            <a:chOff x="0" y="0"/>
            <a:chExt cx="4422994" cy="9931173"/>
          </a:xfrm>
        </p:grpSpPr>
        <p:pic>
          <p:nvPicPr>
            <p:cNvPr id="179" name="Screenshot 2023-06-11 at 8.22.48 PM.png" descr="Screenshot 2023-06-11 at 8.22.48 P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4422995" cy="911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0" name="Logistic Model"/>
            <p:cNvSpPr txBox="1"/>
            <p:nvPr/>
          </p:nvSpPr>
          <p:spPr>
            <a:xfrm>
              <a:off x="-1" y="9313056"/>
              <a:ext cx="4422995" cy="6181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i="0" sz="3000">
                  <a:solidFill>
                    <a:srgbClr val="ACA9A5">
                      <a:alpha val="80000"/>
                    </a:srgbClr>
                  </a:solidFill>
                </a:defRPr>
              </a:lvl1pPr>
            </a:lstStyle>
            <a:p>
              <a:pPr/>
              <a:r>
                <a:t>Logistic Model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86837F"/>
      </a:dk1>
      <a:lt1>
        <a:srgbClr val="073E86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